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1096b26a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1096b26a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1096b26a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1096b26a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1143f507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1143f50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096b26a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096b26a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1096b26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1096b26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1096b26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1096b26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0ce0879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0ce0879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0b96fcac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0b96fcac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0b96fcac8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0b96fcac8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0d640a3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0d640a3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1143f507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1143f5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0d640a3a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0d640a3a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1096b26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1096b26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0b96fcac8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0b96fcac8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F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  <a:ln>
            <a:noFill/>
          </a:ln>
          <a:effectLst>
            <a:outerShdw rotWithShape="0" algn="bl" dir="27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  <a:effectLst>
            <a:outerShdw rotWithShape="0" algn="bl" dir="27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88888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600"/>
              <a:buNone/>
              <a:defRPr sz="3600">
                <a:solidFill>
                  <a:srgbClr val="E3520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9600"/>
              <a:buFont typeface="Lato"/>
              <a:buNone/>
              <a:defRPr sz="960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2 1">
  <p:cSld name="TITLE_2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2_1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000"/>
              <a:buNone/>
              <a:defRPr>
                <a:solidFill>
                  <a:srgbClr val="E3520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TITLE_2_1_1">
    <p:bg>
      <p:bgPr>
        <a:solidFill>
          <a:srgbClr val="E3520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TITLE_1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hyperlink" Target="https://github.com/christopherstock/Mayflower_DesignPatterns/blob/master/src/main/kotlin/strategy4/Navigator.kt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github.com/christopherstock/Mayflower_DesignPatterns/blob/master/src/main/kotlin/strategy4/Navigator.k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oreilly.com/library/view/head-first-design/0596007124/" TargetMode="External"/><Relationship Id="rId4" Type="http://schemas.openxmlformats.org/officeDocument/2006/relationships/hyperlink" Target="https://refactoring.guru/design-patterns/strategy" TargetMode="External"/><Relationship Id="rId5" Type="http://schemas.openxmlformats.org/officeDocument/2006/relationships/hyperlink" Target="https://de.wikipedia.org/wiki/Strategie_(Entwurfsmuster)" TargetMode="External"/><Relationship Id="rId6" Type="http://schemas.openxmlformats.org/officeDocument/2006/relationships/hyperlink" Target="https://docs.google.com/presentation/d/1CQ_fGLY4sUbspgUs4ofqQ1vx3TEc1NCpAYPaxvpThjA/edit#slide=id.gcb9a0b074_1_0" TargetMode="External"/><Relationship Id="rId7" Type="http://schemas.openxmlformats.org/officeDocument/2006/relationships/hyperlink" Target="https://try.kotlinlang.org/" TargetMode="External"/><Relationship Id="rId8" Type="http://schemas.openxmlformats.org/officeDocument/2006/relationships/hyperlink" Target="https://github.com/christopherstock/Mayflower_DesignPatter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hyperlink" Target="https://translate.google.com/community" TargetMode="External"/><Relationship Id="rId6" Type="http://schemas.openxmlformats.org/officeDocument/2006/relationships/hyperlink" Target="https://translate.google.com/communi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hyperlink" Target="https://github.com/christopherstock/Mayflower_DesignPatterns/blob/master/src/main/kotlin/strategy1/Navigator.kt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github.com/christopherstock/Mayflower_DesignPatterns/blob/master/src/main/kotlin/strategy1/Navigator.k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hyperlink" Target="https://github.com/christopherstock/Mayflower_DesignPatterns/blob/master/src/main/kotlin/strategy2/Navigator.kt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s://github.com/christopherstock/Mayflower_DesignPatterns/blob/master/src/main/kotlin/strategy2/Navigator.kt" TargetMode="External"/><Relationship Id="rId7" Type="http://schemas.openxmlformats.org/officeDocument/2006/relationships/hyperlink" Target="https://github.com/christopherstock/Mayflower_DesignPatterns/blob/master/src/main/kotlin/strategy3/Navigator.kt" TargetMode="External"/><Relationship Id="rId8" Type="http://schemas.openxmlformats.org/officeDocument/2006/relationships/hyperlink" Target="https://github.com/christopherstock/Mayflower_DesignPatterns/blob/master/src/main/kotlin/strategy3/Navigator.k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Strategy Pattern</a:t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Pattern DoJo, 02. März 2021</a:t>
            </a:r>
            <a:endParaRPr sz="24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803" y="304228"/>
            <a:ext cx="2023375" cy="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Identifizierung des </a:t>
            </a:r>
            <a:r>
              <a:rPr lang="de">
                <a:solidFill>
                  <a:srgbClr val="E35205"/>
                </a:solidFill>
              </a:rPr>
              <a:t>Algorithmus</a:t>
            </a:r>
            <a:r>
              <a:rPr lang="de">
                <a:solidFill>
                  <a:schemeClr val="dk2"/>
                </a:solidFill>
              </a:rPr>
              <a:t>, der unterschiedlich implementiert werden muss.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Definition einer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mit den erforderlichen abstrakten Methoden.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Auslagerung der verschiedenen Algor</a:t>
            </a:r>
            <a:r>
              <a:rPr lang="de">
                <a:solidFill>
                  <a:schemeClr val="dk2"/>
                </a:solidFill>
              </a:rPr>
              <a:t>i</a:t>
            </a:r>
            <a:r>
              <a:rPr lang="de">
                <a:solidFill>
                  <a:schemeClr val="dk2"/>
                </a:solidFill>
              </a:rPr>
              <a:t>thmen in eigene Klassen, welche jeweils das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implementieren.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Erzeugung einer Referenz auf die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 i</a:t>
            </a:r>
            <a:r>
              <a:rPr lang="de">
                <a:solidFill>
                  <a:schemeClr val="dk2"/>
                </a:solidFill>
              </a:rPr>
              <a:t>n der Kontext Klasse </a:t>
            </a:r>
            <a:r>
              <a:rPr lang="de">
                <a:solidFill>
                  <a:schemeClr val="dk2"/>
                </a:solidFill>
              </a:rPr>
              <a:t>und Instanziierung einer konkreten </a:t>
            </a:r>
            <a:r>
              <a:rPr lang="de">
                <a:solidFill>
                  <a:srgbClr val="E35205"/>
                </a:solidFill>
              </a:rPr>
              <a:t>Strategy Klasse</a:t>
            </a:r>
            <a:r>
              <a:rPr lang="de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Lösung</a:t>
            </a:r>
            <a:endParaRPr/>
          </a:p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Die </a:t>
            </a:r>
            <a:r>
              <a:rPr lang="de">
                <a:solidFill>
                  <a:srgbClr val="E35205"/>
                </a:solidFill>
              </a:rPr>
              <a:t>buildRoute(A, B)</a:t>
            </a:r>
            <a:r>
              <a:rPr lang="de">
                <a:solidFill>
                  <a:schemeClr val="dk2"/>
                </a:solidFill>
              </a:rPr>
              <a:t> wird von einer neuen Schnittstelle </a:t>
            </a:r>
            <a:r>
              <a:rPr lang="de">
                <a:solidFill>
                  <a:srgbClr val="E35205"/>
                </a:solidFill>
              </a:rPr>
              <a:t>RouteStrategy</a:t>
            </a:r>
            <a:r>
              <a:rPr lang="de">
                <a:solidFill>
                  <a:schemeClr val="dk2"/>
                </a:solidFill>
              </a:rPr>
              <a:t> abstrakt deklariert. Für alle benötigten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Varianten werden Klassen erstellt welche diese Schnittstelle implementieren und das konkrete Verhalten definieren.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873" y="2556202"/>
            <a:ext cx="3963250" cy="18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41" y="4284724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>
            <a:hlinkClick r:id="rId7"/>
          </p:cNvPr>
          <p:cNvSpPr txBox="1"/>
          <p:nvPr/>
        </p:nvSpPr>
        <p:spPr>
          <a:xfrm>
            <a:off x="2727225" y="4281952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Navigator4.kt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E35205"/>
                </a:solidFill>
              </a:rPr>
              <a:t>Jeff und das</a:t>
            </a:r>
            <a:br>
              <a:rPr b="1" lang="de" sz="3000">
                <a:solidFill>
                  <a:srgbClr val="E35205"/>
                </a:solidFill>
              </a:rPr>
            </a:br>
            <a:r>
              <a:rPr b="1" lang="de" sz="3000">
                <a:solidFill>
                  <a:srgbClr val="E35205"/>
                </a:solidFill>
              </a:rPr>
              <a:t>Strategy Pattern haben gerockt!</a:t>
            </a:r>
            <a:endParaRPr b="1" sz="3000"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Jeff hat mit dem Einsatz des </a:t>
            </a:r>
            <a:r>
              <a:rPr lang="de" sz="1800">
                <a:solidFill>
                  <a:srgbClr val="E35205"/>
                </a:solidFill>
              </a:rPr>
              <a:t>Strategy Patterns</a:t>
            </a:r>
            <a:r>
              <a:rPr lang="de" sz="1800"/>
              <a:t> die Grundlage für eine gute Codestruktur geschaffen, mit der die Anwendung auch in Zukunft gesund wachsen kann.</a:t>
            </a:r>
            <a:endParaRPr sz="1800"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Anwendbarkeit</a:t>
            </a:r>
            <a:endParaRPr/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rgbClr val="E35205"/>
                </a:solidFill>
              </a:rPr>
              <a:t>Kontextunabhängige</a:t>
            </a:r>
            <a:r>
              <a:rPr lang="de">
                <a:solidFill>
                  <a:schemeClr val="dk2"/>
                </a:solidFill>
              </a:rPr>
              <a:t> Auslagerung und </a:t>
            </a:r>
            <a:r>
              <a:rPr lang="de">
                <a:solidFill>
                  <a:srgbClr val="E35205"/>
                </a:solidFill>
              </a:rPr>
              <a:t>Entkopplung</a:t>
            </a:r>
            <a:r>
              <a:rPr lang="de">
                <a:solidFill>
                  <a:schemeClr val="dk2"/>
                </a:solidFill>
              </a:rPr>
              <a:t> von Logik oder Verhalten.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Beliebige Verwendung und </a:t>
            </a:r>
            <a:r>
              <a:rPr lang="de">
                <a:solidFill>
                  <a:srgbClr val="E35205"/>
                </a:solidFill>
              </a:rPr>
              <a:t>Austausch</a:t>
            </a:r>
            <a:r>
              <a:rPr lang="de">
                <a:solidFill>
                  <a:schemeClr val="dk2"/>
                </a:solidFill>
              </a:rPr>
              <a:t> der verschiedenen Algorithmen zur Laufzeit.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Kommunikation des </a:t>
            </a:r>
            <a:r>
              <a:rPr lang="de">
                <a:solidFill>
                  <a:schemeClr val="dk2"/>
                </a:solidFill>
              </a:rPr>
              <a:t>Kontext mit dem </a:t>
            </a:r>
            <a:r>
              <a:rPr lang="de">
                <a:solidFill>
                  <a:srgbClr val="E35205"/>
                </a:solidFill>
              </a:rPr>
              <a:t>Strategy Object</a:t>
            </a:r>
            <a:r>
              <a:rPr lang="de">
                <a:solidFill>
                  <a:schemeClr val="dk2"/>
                </a:solidFill>
              </a:rPr>
              <a:t> lediglich über dessen </a:t>
            </a:r>
            <a:r>
              <a:rPr lang="de">
                <a:solidFill>
                  <a:srgbClr val="E35205"/>
                </a:solidFill>
              </a:rPr>
              <a:t>Strategy Interface</a:t>
            </a:r>
            <a:r>
              <a:rPr lang="de">
                <a:solidFill>
                  <a:schemeClr val="dk2"/>
                </a:solidFill>
              </a:rPr>
              <a:t>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Strategy Pattern bieten eine flexiblere Alternative zur </a:t>
            </a:r>
            <a:r>
              <a:rPr lang="de">
                <a:solidFill>
                  <a:srgbClr val="E35205"/>
                </a:solidFill>
              </a:rPr>
              <a:t>Unterklassenbildung</a:t>
            </a:r>
            <a:r>
              <a:rPr lang="de">
                <a:solidFill>
                  <a:schemeClr val="dk2"/>
                </a:solidFill>
              </a:rPr>
              <a:t> der Kontexte.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Vorteile</a:t>
            </a:r>
            <a:endParaRPr/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Zusammengehörige Algorithmen werden </a:t>
            </a:r>
            <a:r>
              <a:rPr lang="de">
                <a:solidFill>
                  <a:srgbClr val="E35205"/>
                </a:solidFill>
              </a:rPr>
              <a:t>kontextunabhängig</a:t>
            </a:r>
            <a:r>
              <a:rPr lang="de">
                <a:solidFill>
                  <a:schemeClr val="dk2"/>
                </a:solidFill>
              </a:rPr>
              <a:t> getrennt und in eine </a:t>
            </a:r>
            <a:r>
              <a:rPr lang="de">
                <a:solidFill>
                  <a:srgbClr val="E35205"/>
                </a:solidFill>
              </a:rPr>
              <a:t>klare Codestruktur</a:t>
            </a:r>
            <a:r>
              <a:rPr lang="de">
                <a:solidFill>
                  <a:schemeClr val="dk2"/>
                </a:solidFill>
              </a:rPr>
              <a:t> überführt.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rgbClr val="E35205"/>
                </a:solidFill>
              </a:rPr>
              <a:t>Neue Strategien</a:t>
            </a:r>
            <a:r>
              <a:rPr lang="de">
                <a:solidFill>
                  <a:schemeClr val="dk2"/>
                </a:solidFill>
              </a:rPr>
              <a:t> können ohne großen Aufwand eingeführt werden da sie die bereits geschaffene Struktur verwenden.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Pattern ermöglicht eine Auswahl aus verschiedenen Implementierungen und erhöht so die </a:t>
            </a:r>
            <a:r>
              <a:rPr lang="de">
                <a:solidFill>
                  <a:srgbClr val="E35205"/>
                </a:solidFill>
              </a:rPr>
              <a:t>Flexibilität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Wiederverwendbarkeit</a:t>
            </a:r>
            <a:r>
              <a:rPr lang="de">
                <a:solidFill>
                  <a:schemeClr val="dk2"/>
                </a:solidFill>
              </a:rPr>
              <a:t> unseres Quellcodes.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Nachteile</a:t>
            </a:r>
            <a:endParaRPr/>
          </a:p>
        </p:txBody>
      </p:sp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Die </a:t>
            </a:r>
            <a:r>
              <a:rPr lang="de">
                <a:solidFill>
                  <a:srgbClr val="E35205"/>
                </a:solidFill>
              </a:rPr>
              <a:t>Komplexität</a:t>
            </a:r>
            <a:r>
              <a:rPr lang="de">
                <a:solidFill>
                  <a:schemeClr val="dk2"/>
                </a:solidFill>
              </a:rPr>
              <a:t> des Programms wird erhöht.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Gegenüber der Implementierung der Algorithmen im Kontext entsteht ein </a:t>
            </a:r>
            <a:r>
              <a:rPr lang="de">
                <a:solidFill>
                  <a:srgbClr val="E35205"/>
                </a:solidFill>
              </a:rPr>
              <a:t>zusätzlicher Kommunikations-</a:t>
            </a:r>
            <a:br>
              <a:rPr lang="de">
                <a:solidFill>
                  <a:srgbClr val="E35205"/>
                </a:solidFill>
              </a:rPr>
            </a:br>
            <a:r>
              <a:rPr lang="de">
                <a:solidFill>
                  <a:srgbClr val="E35205"/>
                </a:solidFill>
              </a:rPr>
              <a:t>aufwand</a:t>
            </a:r>
            <a:r>
              <a:rPr lang="de">
                <a:solidFill>
                  <a:schemeClr val="dk2"/>
                </a:solidFill>
              </a:rPr>
              <a:t> zwischen Strategie und Kontext.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Übermäßige Anwendung des </a:t>
            </a:r>
            <a:r>
              <a:rPr lang="de">
                <a:solidFill>
                  <a:srgbClr val="E35205"/>
                </a:solidFill>
              </a:rPr>
              <a:t>Strategy Patterns</a:t>
            </a:r>
            <a:r>
              <a:rPr lang="de">
                <a:solidFill>
                  <a:schemeClr val="dk2"/>
                </a:solidFill>
              </a:rPr>
              <a:t> kann zu </a:t>
            </a:r>
            <a:r>
              <a:rPr lang="de">
                <a:solidFill>
                  <a:srgbClr val="E35205"/>
                </a:solidFill>
              </a:rPr>
              <a:t>Overengineering</a:t>
            </a:r>
            <a:r>
              <a:rPr lang="de">
                <a:solidFill>
                  <a:schemeClr val="dk2"/>
                </a:solidFill>
              </a:rPr>
              <a:t> führen und die Programmstruktur durch die zusätzlichen Klassen und Interfaces aufblähen.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Ja zum Strategy Pattern!</a:t>
            </a:r>
            <a:endParaRPr sz="4200"/>
          </a:p>
        </p:txBody>
      </p:sp>
      <p:sp>
        <p:nvSpPr>
          <p:cNvPr id="206" name="Google Shape;206;p32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Familiäres Verhalten vom Kontext entkoppeln, klar  abgrenzen und damit unabhängig und wieder- verwendbar machen.</a:t>
            </a:r>
            <a:br>
              <a:rPr lang="de" sz="1600"/>
            </a:br>
            <a:r>
              <a:rPr lang="de" sz="1600"/>
              <a:t>Das nenne ich Refactoring!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Developer,</a:t>
            </a:r>
            <a:r>
              <a:rPr b="0" lang="de" sz="1400">
                <a:solidFill>
                  <a:schemeClr val="lt1"/>
                </a:solidFill>
              </a:rPr>
              <a:t> </a:t>
            </a:r>
            <a:r>
              <a:rPr b="0" lang="de" sz="1400"/>
              <a:t>Würzburg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09" name="Google Shape;209;p32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Verzweigungen im Code bei denen verwandtes Verhalten angewandt wird sind prädestiniert für die Anwendung des Strategy Patterns.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b="0" lang="de" sz="1400">
                <a:solidFill>
                  <a:schemeClr val="lt1"/>
                </a:solidFill>
              </a:rPr>
              <a:t>Developer, Berlin</a:t>
            </a:r>
            <a:endParaRPr b="0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0" name="Google Shape;210;p3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Zitate dienen nur Veranschaulichungszwecken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Nein zum Strategy Pattern!</a:t>
            </a:r>
            <a:endParaRPr sz="4200"/>
          </a:p>
        </p:txBody>
      </p:sp>
      <p:sp>
        <p:nvSpPr>
          <p:cNvPr id="216" name="Google Shape;216;p3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</a:rPr>
              <a:t>Die Erhöhung der Komplexität unseres Quellcodes muss einen ausreichenden Mehrwert bringen.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München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Werden die verwandten Algorithmen gar nicht außerhalb der Kontext-</a:t>
            </a:r>
            <a:br>
              <a:rPr lang="de" sz="1600">
                <a:solidFill>
                  <a:schemeClr val="lt1"/>
                </a:solidFill>
              </a:rPr>
            </a:br>
            <a:r>
              <a:rPr lang="de" sz="1600">
                <a:solidFill>
                  <a:schemeClr val="lt1"/>
                </a:solidFill>
              </a:rPr>
              <a:t>klasse verwendet oder definieren sie nur wenig Code, sollte das Pattern nicht verwendet werden.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Würzburg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Zitate dienen nur Veranschaulichungszwecken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rgbClr val="E35205"/>
                </a:solidFill>
              </a:rPr>
              <a:t>Vielen Dank für Ihre</a:t>
            </a:r>
            <a:br>
              <a:rPr lang="de" sz="3600">
                <a:solidFill>
                  <a:srgbClr val="E35205"/>
                </a:solidFill>
              </a:rPr>
            </a:br>
            <a:r>
              <a:rPr lang="de" sz="3600">
                <a:solidFill>
                  <a:srgbClr val="E35205"/>
                </a:solidFill>
              </a:rPr>
              <a:t>Aufmerksamkeit!</a:t>
            </a:r>
            <a:endParaRPr sz="2400">
              <a:solidFill>
                <a:srgbClr val="E35205"/>
              </a:solidFill>
            </a:endParaRPr>
          </a:p>
        </p:txBody>
      </p:sp>
      <p:sp>
        <p:nvSpPr>
          <p:cNvPr id="226" name="Google Shape;226;p34"/>
          <p:cNvSpPr txBox="1"/>
          <p:nvPr>
            <p:ph idx="4294967295" type="title"/>
          </p:nvPr>
        </p:nvSpPr>
        <p:spPr>
          <a:xfrm>
            <a:off x="535775" y="2025425"/>
            <a:ext cx="49698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de" sz="1720">
                <a:latin typeface="Lato"/>
                <a:ea typeface="Lato"/>
                <a:cs typeface="Lato"/>
                <a:sym typeface="Lato"/>
              </a:rPr>
              <a:t>Die wichtigsten Design Patterns werden in dem modernen Klassiker </a:t>
            </a:r>
            <a:r>
              <a:rPr b="0" lang="de" sz="172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rPr>
              <a:t>Head First Design Patterns</a:t>
            </a:r>
            <a:r>
              <a:rPr b="0" lang="de" sz="1720">
                <a:latin typeface="Lato"/>
                <a:ea typeface="Lato"/>
                <a:cs typeface="Lato"/>
                <a:sym typeface="Lato"/>
              </a:rPr>
              <a:t> ausführlich behandelt.</a:t>
            </a:r>
            <a:endParaRPr b="0" sz="17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Mit dem einzigartigen </a:t>
            </a:r>
            <a:r>
              <a:rPr b="0" lang="de" sz="1675">
                <a:solidFill>
                  <a:srgbClr val="E352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 First</a:t>
            </a: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Lernkonzept gelingt es den Autoren, die Materie witzig, leicht verständlich und dennoch gründlich darzustellen. Das ist nicht nur unterhaltsam, sondern auch effektiv.</a:t>
            </a:r>
            <a:endParaRPr b="0" sz="1675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944" y="712151"/>
            <a:ext cx="3195910" cy="407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 und mehr Info</a:t>
            </a:r>
            <a:endParaRPr/>
          </a:p>
        </p:txBody>
      </p:sp>
      <p:sp>
        <p:nvSpPr>
          <p:cNvPr id="233" name="Google Shape;233;p3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O’Reilly - Head First Design Patterns</a:t>
            </a:r>
            <a:br>
              <a:rPr b="1" lang="de" sz="2200"/>
            </a:br>
            <a:r>
              <a:rPr lang="de" sz="2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Strategy Pattern - Refactoring Guru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 - Strategie (Entwurfsmuster)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Slides Template “Zündende Idee”</a:t>
            </a:r>
            <a:endParaRPr sz="2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Try the Kotlin Programming Language!</a:t>
            </a:r>
            <a:br>
              <a:rPr b="1" lang="de" sz="2200"/>
            </a:br>
            <a:r>
              <a:rPr lang="de" sz="22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Beispiele auf GitHub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Definition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Das Strategy Pattern definiert eine Familie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austauschbarer Algorithmen und kapselt diese in Klassen,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die zur Laufzeit dynamisch geladen werden können.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-1359" l="66957" r="5750" t="1360"/>
          <a:stretch/>
        </p:blipFill>
        <p:spPr>
          <a:xfrm>
            <a:off x="397250" y="414300"/>
            <a:ext cx="1888747" cy="43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>
            <p:ph type="title"/>
          </p:nvPr>
        </p:nvSpPr>
        <p:spPr>
          <a:xfrm>
            <a:off x="283100" y="712150"/>
            <a:ext cx="8860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Du kannst mithelfen, das Wissen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über Modernisierungs- und Design-Patterns weiter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zu verbessern, indem Du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Dein Wissen in der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>
                <a:solidFill>
                  <a:srgbClr val="E3520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Gruppe</a:t>
            </a:r>
            <a:r>
              <a:rPr lang="de" sz="368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3680">
                <a:solidFill>
                  <a:srgbClr val="E3520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</a:t>
            </a:r>
            <a:r>
              <a:rPr lang="de" sz="3680"/>
              <a:t> teilst.</a:t>
            </a:r>
            <a:endParaRPr sz="368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E35205"/>
                </a:solidFill>
              </a:rPr>
              <a:t>Jeff liebt seinen Job!</a:t>
            </a:r>
            <a:endParaRPr b="1" sz="3000"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Jeff ist der leitende Entwickler einer App, welche die kürzeste Route zwischen zwei Punkte berechnet.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/>
              <a:t>Sein Projekt läuft großartig und verfügt über eine gesunde Struktur. Schauen wir uns das Herzstück seiner Applikation mal an..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Alle handelnden Personen sind frei erfunden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In der</a:t>
            </a:r>
            <a:r>
              <a:rPr lang="de">
                <a:solidFill>
                  <a:schemeClr val="dk2"/>
                </a:solidFill>
              </a:rPr>
              <a:t> </a:t>
            </a:r>
            <a:r>
              <a:rPr lang="de">
                <a:solidFill>
                  <a:srgbClr val="E35205"/>
                </a:solidFill>
              </a:rPr>
              <a:t>Navigator.buildRoute(A, B)</a:t>
            </a:r>
            <a:r>
              <a:rPr lang="de">
                <a:solidFill>
                  <a:schemeClr val="dk2"/>
                </a:solidFill>
              </a:rPr>
              <a:t> wird die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kürzeste Straßennavigation für </a:t>
            </a:r>
            <a:r>
              <a:rPr lang="de">
                <a:solidFill>
                  <a:srgbClr val="E35205"/>
                </a:solidFill>
              </a:rPr>
              <a:t>PKW</a:t>
            </a:r>
            <a:r>
              <a:rPr lang="de">
                <a:solidFill>
                  <a:schemeClr val="dk2"/>
                </a:solidFill>
              </a:rPr>
              <a:t> zwischen den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beiden Punkten </a:t>
            </a:r>
            <a:r>
              <a:rPr lang="de">
                <a:solidFill>
                  <a:srgbClr val="E35205"/>
                </a:solidFill>
              </a:rPr>
              <a:t>A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B</a:t>
            </a:r>
            <a:r>
              <a:rPr lang="de">
                <a:solidFill>
                  <a:schemeClr val="dk2"/>
                </a:solidFill>
              </a:rPr>
              <a:t> berechnet.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036" y="3140371"/>
            <a:ext cx="3251651" cy="13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-1359" l="930" r="71777" t="1360"/>
          <a:stretch/>
        </p:blipFill>
        <p:spPr>
          <a:xfrm>
            <a:off x="397250" y="414300"/>
            <a:ext cx="1888747" cy="433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41" y="23256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>
            <a:hlinkClick r:id="rId7"/>
          </p:cNvPr>
          <p:cNvSpPr txBox="1"/>
          <p:nvPr/>
        </p:nvSpPr>
        <p:spPr>
          <a:xfrm>
            <a:off x="2727225" y="23228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Navigator1.kt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E35205"/>
                </a:solidFill>
              </a:rPr>
              <a:t>Neue Anforderungen</a:t>
            </a:r>
            <a:endParaRPr b="1" sz="2800">
              <a:solidFill>
                <a:srgbClr val="E3520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Nun soll Jeff das Programm erweitern,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sodass die kürzeste Route neben </a:t>
            </a:r>
            <a:r>
              <a:rPr lang="de">
                <a:solidFill>
                  <a:srgbClr val="E35205"/>
                </a:solidFill>
              </a:rPr>
              <a:t>PKW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nun auch für </a:t>
            </a:r>
            <a:r>
              <a:rPr lang="de">
                <a:solidFill>
                  <a:srgbClr val="E35205"/>
                </a:solidFill>
              </a:rPr>
              <a:t>Fahrradfahrer</a:t>
            </a:r>
            <a:r>
              <a:rPr lang="de">
                <a:solidFill>
                  <a:srgbClr val="FFFFFF"/>
                </a:solidFill>
              </a:rPr>
              <a:t> und für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den </a:t>
            </a:r>
            <a:r>
              <a:rPr lang="de">
                <a:solidFill>
                  <a:srgbClr val="E35205"/>
                </a:solidFill>
              </a:rPr>
              <a:t>ÖPNV</a:t>
            </a:r>
            <a:r>
              <a:rPr lang="de">
                <a:solidFill>
                  <a:srgbClr val="FFFFFF"/>
                </a:solidFill>
              </a:rPr>
              <a:t> berechnet werden kann.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</a:rPr>
              <a:t>Hierfür werden möglicherweise völlig andere Routen berechnet.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Um diese</a:t>
            </a:r>
            <a:r>
              <a:rPr lang="de">
                <a:solidFill>
                  <a:schemeClr val="dk2"/>
                </a:solidFill>
              </a:rPr>
              <a:t> Erweiterung durchzuführen, würde man in der </a:t>
            </a:r>
            <a:r>
              <a:rPr lang="de">
                <a:solidFill>
                  <a:srgbClr val="E35205"/>
                </a:solidFill>
              </a:rPr>
              <a:t>Navigator.buildRoute(A, B)</a:t>
            </a:r>
            <a:r>
              <a:rPr lang="de"/>
              <a:t> ansetzen und je nach gewünschtem Transportmittel den Codefluss verzweigen.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/>
              <a:t>Die hier unterschiedlichen Algorithmen würde man in eigene Funktionen überführen, um ein riesiges switch-Konstrukt zu vermeiden.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-71381" l="-517" r="67336" t="-1121"/>
          <a:stretch/>
        </p:blipFill>
        <p:spPr>
          <a:xfrm>
            <a:off x="397250" y="443860"/>
            <a:ext cx="1813949" cy="41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23256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>
            <a:hlinkClick r:id="rId6"/>
          </p:cNvPr>
          <p:cNvSpPr txBox="1"/>
          <p:nvPr/>
        </p:nvSpPr>
        <p:spPr>
          <a:xfrm>
            <a:off x="2727225" y="23228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Navigator2.kt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2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41" y="39258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>
            <a:hlinkClick r:id="rId8"/>
          </p:cNvPr>
          <p:cNvSpPr txBox="1"/>
          <p:nvPr/>
        </p:nvSpPr>
        <p:spPr>
          <a:xfrm>
            <a:off x="2727225" y="3923075"/>
            <a:ext cx="12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Navigator3.kt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Im Zuge der Ausarbeitung für den neuen Algorithmus würde diese Erweiterung die Klasse </a:t>
            </a:r>
            <a:r>
              <a:rPr lang="de">
                <a:solidFill>
                  <a:srgbClr val="E35205"/>
                </a:solidFill>
              </a:rPr>
              <a:t>Navigator</a:t>
            </a:r>
            <a:r>
              <a:rPr lang="de">
                <a:solidFill>
                  <a:schemeClr val="dk2"/>
                </a:solidFill>
              </a:rPr>
              <a:t> aufblähen und viel Code innerhalb dieser Einheit definieren. Dieser ist an die Kontext-Klasse Navigator </a:t>
            </a:r>
            <a:r>
              <a:rPr lang="de">
                <a:solidFill>
                  <a:srgbClr val="E35205"/>
                </a:solidFill>
              </a:rPr>
              <a:t>gebunden</a:t>
            </a:r>
            <a:r>
              <a:rPr lang="de">
                <a:solidFill>
                  <a:schemeClr val="dk2"/>
                </a:solidFill>
              </a:rPr>
              <a:t> und sollte besser sauber getrennt und unabhängig definiert werden.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6036" y="2987971"/>
            <a:ext cx="3251651" cy="13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-72503" l="33409" r="33409" t="0"/>
          <a:stretch/>
        </p:blipFill>
        <p:spPr>
          <a:xfrm>
            <a:off x="397250" y="473421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13817" l="42585" r="7467" t="1256"/>
          <a:stretch/>
        </p:blipFill>
        <p:spPr>
          <a:xfrm>
            <a:off x="0" y="0"/>
            <a:ext cx="456719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Technische Schulden</a:t>
            </a:r>
            <a:r>
              <a:rPr lang="de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Der neue Code macht was er soll, aber</a:t>
            </a:r>
            <a:br>
              <a:rPr lang="de" sz="1800">
                <a:solidFill>
                  <a:srgbClr val="000000"/>
                </a:solidFill>
              </a:rPr>
            </a:br>
            <a:r>
              <a:rPr lang="de" sz="1800">
                <a:solidFill>
                  <a:srgbClr val="000000"/>
                </a:solidFill>
              </a:rPr>
              <a:t>Jeff hat trotzdem </a:t>
            </a:r>
            <a:r>
              <a:rPr lang="de" sz="1800">
                <a:solidFill>
                  <a:srgbClr val="E35205"/>
                </a:solidFill>
              </a:rPr>
              <a:t>Technische Schulden</a:t>
            </a:r>
            <a:r>
              <a:rPr lang="de" sz="1800">
                <a:solidFill>
                  <a:srgbClr val="000000"/>
                </a:solidFill>
              </a:rPr>
              <a:t> produziert.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Seine zuvor übersichtliche Klasse </a:t>
            </a:r>
            <a:r>
              <a:rPr lang="de" sz="1800">
                <a:solidFill>
                  <a:srgbClr val="E35205"/>
                </a:solidFill>
              </a:rPr>
              <a:t>Navigator</a:t>
            </a:r>
            <a:r>
              <a:rPr lang="de" sz="1800">
                <a:solidFill>
                  <a:srgbClr val="000000"/>
                </a:solidFill>
              </a:rPr>
              <a:t> implementiert nun viel unterschiedliches Verhalten. Dies macht sie schlechter lesbar und die Struktur seines Codes spröder.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Verwendung</a:t>
            </a:r>
            <a:endParaRPr/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Unterschiedliche Verhaltensweisen und deren verwendete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Algorithmen sind innerhalb einer Klasse </a:t>
            </a:r>
            <a:r>
              <a:rPr lang="de">
                <a:solidFill>
                  <a:srgbClr val="E35205"/>
                </a:solidFill>
              </a:rPr>
              <a:t>fest integriert</a:t>
            </a:r>
            <a:endParaRPr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und sollen von deren Kontext </a:t>
            </a:r>
            <a:r>
              <a:rPr lang="de">
                <a:solidFill>
                  <a:srgbClr val="E35205"/>
                </a:solidFill>
              </a:rPr>
              <a:t>unabhängig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wiederverwendbar</a:t>
            </a:r>
            <a:r>
              <a:rPr lang="de">
                <a:solidFill>
                  <a:schemeClr val="dk2"/>
                </a:solidFill>
              </a:rPr>
              <a:t> gemacht werden.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-17552" l="1528" r="75070" t="2978"/>
          <a:stretch/>
        </p:blipFill>
        <p:spPr>
          <a:xfrm>
            <a:off x="397250" y="453714"/>
            <a:ext cx="1813949" cy="416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